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63" r:id="rId6"/>
    <p:sldId id="270" r:id="rId7"/>
    <p:sldId id="271" r:id="rId8"/>
    <p:sldId id="269" r:id="rId9"/>
    <p:sldId id="268" r:id="rId10"/>
    <p:sldId id="265" r:id="rId11"/>
    <p:sldId id="272" r:id="rId12"/>
  </p:sldIdLst>
  <p:sldSz cx="12192000" cy="6858000"/>
  <p:notesSz cx="6858000" cy="9144000"/>
  <p:embeddedFontLst>
    <p:embeddedFont>
      <p:font typeface="Wingdings 3" pitchFamily="18" charset="2"/>
      <p:regular r:id="rId13"/>
    </p:embeddedFont>
    <p:embeddedFont>
      <p:font typeface="Trebuchet MS" pitchFamily="34" charset="0"/>
      <p:regular r:id="rId14"/>
      <p:bold r:id="rId15"/>
      <p:italic r:id="rId16"/>
      <p:boldItalic r:id="rId17"/>
    </p:embeddedFont>
    <p:embeddedFont>
      <p:font typeface="標楷體" pitchFamily="65" charset="-120"/>
      <p:regular r:id="rId18"/>
    </p:embeddedFont>
    <p:embeddedFont>
      <p:font typeface="微軟正黑體" pitchFamily="34" charset="-120"/>
      <p:regular r:id="rId19"/>
      <p:bold r:id="rId20"/>
    </p:embeddedFont>
  </p:embeddedFontLst>
  <p:kinsoku lang="zh-TW" invalStChars="" invalEndChars="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1199FF"/>
    <a:srgbClr val="FF99FF"/>
    <a:srgbClr val="9C5BCD"/>
    <a:srgbClr val="9900FF"/>
    <a:srgbClr val="9A57CD"/>
    <a:srgbClr val="0000FF"/>
    <a:srgbClr val="09BF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15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83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28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77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14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0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43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9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0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7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4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94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9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18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22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4B6F-38E4-4327-82AF-D26F84D71A18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69A4C8-D905-4178-8A61-DA4CE2BD7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49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faccessory.qdm.com.tw/Earings/%E9%87%9D%E5%BC%8F%E8%80%B3%E7%92%B0?product_id=506" TargetMode="External"/><Relationship Id="rId2" Type="http://schemas.openxmlformats.org/officeDocument/2006/relationships/hyperlink" Target="https://www.pinkoi.com/product/1IffAWNF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a5511867.pixnet.net/blog/post/49036078" TargetMode="External"/><Relationship Id="rId4" Type="http://schemas.openxmlformats.org/officeDocument/2006/relationships/hyperlink" Target="http://gfaccessory.qdm.com.tw/Accessory/%E9%8E%96%E9%AA%A8%E9%8D%8A?product_id=19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2120" y="504953"/>
            <a:ext cx="7766936" cy="2595833"/>
          </a:xfrm>
        </p:spPr>
        <p:txBody>
          <a:bodyPr anchor="t"/>
          <a:lstStyle/>
          <a:p>
            <a:pPr algn="ctr"/>
            <a:r>
              <a:rPr lang="zh-TW" altLang="en-US" sz="10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「飾」</a:t>
            </a:r>
            <a:r>
              <a:rPr lang="zh-TW" altLang="en-US" sz="8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不可擋</a:t>
            </a:r>
            <a:r>
              <a:rPr lang="en-US" altLang="zh-TW" sz="8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專攻飾品配件市場</a:t>
            </a:r>
            <a:endParaRPr lang="zh-TW" altLang="en-US" sz="40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6136" y="3312386"/>
            <a:ext cx="7766936" cy="1984544"/>
          </a:xfrm>
        </p:spPr>
        <p:txBody>
          <a:bodyPr>
            <a:noAutofit/>
          </a:bodyPr>
          <a:lstStyle/>
          <a:p>
            <a:pPr algn="ctr"/>
            <a:r>
              <a:rPr lang="zh-TW" altLang="en-US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學校：白河商工</a:t>
            </a:r>
            <a:endParaRPr lang="en-US" altLang="zh-TW" sz="25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科別：商業經營科</a:t>
            </a:r>
            <a:endParaRPr lang="en-US" altLang="zh-TW" sz="25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組員：林昀萱、鄭婷尹、郭千慈</a:t>
            </a:r>
            <a:endParaRPr lang="en-US" altLang="zh-TW" sz="25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5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指導老師：蘇玟慈</a:t>
            </a:r>
            <a:endParaRPr lang="en-US" altLang="zh-TW" sz="25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5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2018/03/08</a:t>
            </a:r>
          </a:p>
          <a:p>
            <a:pPr algn="ctr"/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548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772" y="119150"/>
            <a:ext cx="8596668" cy="803562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70610" y="1080654"/>
            <a:ext cx="6675121" cy="4555374"/>
          </a:xfrm>
        </p:spPr>
        <p:txBody>
          <a:bodyPr anchor="t">
            <a:normAutofit/>
          </a:bodyPr>
          <a:lstStyle/>
          <a:p>
            <a:pPr eaLnBrk="0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如果想要自行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創業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，首先要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有一顆上進的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心，積極規劃創業方向，將有限資金妥善運用在有利可圖的市場中，利用本身優勢贏得消費者信賴，秉持新潮流、創意，吸引更多消費者，即使創業過程中不那麼順遂，也絕不輕言放棄！藉由這個分析，能深入了解、學習到手作飾品的經營成功策略。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3607724"/>
            <a:ext cx="3149019" cy="28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960" y="152400"/>
            <a:ext cx="8596668" cy="870065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引註資料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1371600"/>
            <a:ext cx="8596668" cy="4846320"/>
          </a:xfrm>
        </p:spPr>
        <p:txBody>
          <a:bodyPr anchor="t">
            <a:noAutofit/>
          </a:bodyPr>
          <a:lstStyle/>
          <a:p>
            <a:r>
              <a:rPr lang="zh-TW" altLang="zh-TW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手環：</a:t>
            </a:r>
          </a:p>
          <a:p>
            <a:r>
              <a:rPr lang="en-US" altLang="zh-TW" sz="25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https://www.pinkoi.com/product/1IffAWNF</a:t>
            </a:r>
            <a:endParaRPr lang="zh-TW" altLang="zh-TW" sz="2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耳環：</a:t>
            </a:r>
          </a:p>
          <a:p>
            <a:r>
              <a:rPr lang="en-US" altLang="zh-TW" sz="25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http://gfaccessory.qdm.com.tw/Earings/%E9%87%9D%E5%BC%8F%E8%80%B3%E7%92%B0?product_id=506</a:t>
            </a:r>
            <a:endParaRPr lang="zh-TW" altLang="zh-TW" sz="2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項鍊：</a:t>
            </a:r>
          </a:p>
          <a:p>
            <a:r>
              <a:rPr lang="en-US" altLang="zh-TW" sz="25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http://gfaccessory.qdm.com.tw/Accessory/%E9%8E%96%E9%AA%A8%E9%8D%8A?product_id=192</a:t>
            </a:r>
            <a:endParaRPr lang="zh-TW" altLang="zh-TW" sz="2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p.10</a:t>
            </a:r>
            <a:r>
              <a:rPr lang="zh-TW" altLang="en-US" sz="25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zh-TW" altLang="en-US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5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http://a5511867.pixnet.net/blog/post/49036078</a:t>
            </a:r>
            <a:endParaRPr lang="zh-TW" altLang="en-US" sz="25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9680" y="206058"/>
            <a:ext cx="8596668" cy="83262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創業動機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1982" y="1047564"/>
            <a:ext cx="7712063" cy="3027286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飾品配件可從女生頻繁使用的髮圈開始著手，再來則是可凸顯自己個性的手環、項鍊、耳環等</a:t>
            </a:r>
            <a:r>
              <a:rPr lang="en-US" altLang="zh-TW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抑或是當作情侶之間的定情物。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著社會經濟、文化的飛躍發展，人們正從溫飽型步入小康型，崇尚人性和時尚，不斷塑造個性和魅力，已成為人們的追求，因此，順應時代的飾品文化顯示出強大的發展勢頭和越來越廣的市場，從事飾品銷售有著廣闊的利潤空間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我們想運用僅限的五千塊資金，加以投注心血在飾品配件這個市場中，期盼能創造出無限商機。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84" y="4255264"/>
            <a:ext cx="2122794" cy="1990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5" y="4255264"/>
            <a:ext cx="2222923" cy="19908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3" y="4255264"/>
            <a:ext cx="2150786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97708"/>
            <a:ext cx="8596668" cy="873211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創業方法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6779" y="1260389"/>
            <a:ext cx="7924800" cy="4448433"/>
          </a:xfrm>
        </p:spPr>
        <p:txBody>
          <a:bodyPr anchor="t">
            <a:normAutofit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飾品為因應現代興起的個性風，採手工製作，為買家客製化，打造出風格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鮮明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、獨特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稀少的飾品，正因為手作可自行監控飾品品質，我們堅決不效仿不肖商人，販售材質不佳的飾品，使得買家收到實品著用後感受不佳等情事，主打平價有質感的飾品，以自有品牌吸引客群。</a:t>
            </a:r>
            <a:endParaRPr lang="en-US" altLang="zh-TW" sz="25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創意手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作品得多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觀察同業的產品創意所在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可加以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參考當作自身創意的啟發來源。創業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初期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銷售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對象先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提供以往同事、親朋好友為主，觀察以往同事、親朋好友對商品的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評論，做為飾品修改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的參考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意見。</a:t>
            </a:r>
            <a:endParaRPr lang="en-US" altLang="zh-TW" sz="25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hangingPunct="0"/>
            <a:endParaRPr lang="zh-TW" altLang="en-US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9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70243" y="238896"/>
            <a:ext cx="8596668" cy="856735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4P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5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析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6259"/>
              </p:ext>
            </p:extLst>
          </p:nvPr>
        </p:nvGraphicFramePr>
        <p:xfrm>
          <a:off x="1153295" y="1276865"/>
          <a:ext cx="7946216" cy="43750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6554"/>
                <a:gridCol w="1986554"/>
                <a:gridCol w="1986554"/>
                <a:gridCol w="1986554"/>
              </a:tblGrid>
              <a:tr h="6837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產品</a:t>
                      </a:r>
                      <a:endParaRPr lang="en-US" altLang="zh-TW" sz="20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(Product)</a:t>
                      </a:r>
                      <a:endParaRPr lang="zh-TW" altLang="en-US" sz="20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價格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(Price) 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通路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(Place)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促銷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(Promotion)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anchor="ctr"/>
                </a:tc>
              </a:tr>
              <a:tr h="6837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髮飾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$10~$100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下單即贈髮飾</a:t>
                      </a:r>
                    </a:p>
                  </a:txBody>
                  <a:tcPr anchor="ctr"/>
                </a:tc>
              </a:tr>
              <a:tr h="5980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手環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$150~$500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同飾品買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送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適合情侶、閨蜜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980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項鍊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80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腳鏈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80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耳環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$100~$300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購滿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對送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980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鑰匙圈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$30~$200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訂單滿額即贈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771" y="133005"/>
            <a:ext cx="8596668" cy="847898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成本分析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404851" y="1064029"/>
            <a:ext cx="7190509" cy="4896196"/>
          </a:xfrm>
        </p:spPr>
        <p:txBody>
          <a:bodyPr anchor="t">
            <a:normAutofit/>
          </a:bodyPr>
          <a:lstStyle/>
          <a:p>
            <a:pPr>
              <a:buClr>
                <a:schemeClr val="accent4"/>
              </a:buClr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我們將運用僅限的五千塊資金，初估各項產品成本：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髪飾：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$5~$70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$100~$450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項鍊：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$100~$450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鏈：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$100~$450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耳環：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$50~$250</a:t>
            </a:r>
          </a:p>
          <a:p>
            <a:pPr marL="457200" indent="-457200">
              <a:buClr>
                <a:srgbClr val="0070C0"/>
              </a:buClr>
              <a:buFont typeface="Wingdings" pitchFamily="2" charset="2"/>
              <a:buAutoNum type="circleNumWdWhitePlain"/>
            </a:pPr>
            <a:r>
              <a:rPr lang="zh-TW" altLang="en-US" sz="2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鑰匙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圈：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$15~$150</a:t>
            </a:r>
          </a:p>
          <a:p>
            <a:pPr>
              <a:buClr>
                <a:schemeClr val="accent4"/>
              </a:buClr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產品方面而言，最低需花費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$370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，最高則需花費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$1820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，而能賺取的利潤落在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$5~$50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。至於所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剩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會運用在各種推銷廣告，以及拍賣網站上的成交手續費。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4"/>
              </a:buClr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4"/>
              </a:buClr>
            </a:pP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accent4"/>
              </a:buClr>
              <a:buFont typeface="Wingdings" pitchFamily="2" charset="2"/>
              <a:buAutoNum type="circleNumWdWhitePlain"/>
            </a:pP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94211"/>
            <a:ext cx="8596668" cy="853439"/>
          </a:xfrm>
        </p:spPr>
        <p:txBody>
          <a:bodyPr>
            <a:noAutofit/>
          </a:bodyPr>
          <a:lstStyle/>
          <a:p>
            <a:pPr algn="ctr"/>
            <a:r>
              <a:rPr lang="en-US" altLang="zh-TW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28116"/>
              </p:ext>
            </p:extLst>
          </p:nvPr>
        </p:nvGraphicFramePr>
        <p:xfrm>
          <a:off x="1092662" y="1176864"/>
          <a:ext cx="8284094" cy="42636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42047"/>
                <a:gridCol w="4142047"/>
              </a:tblGrid>
              <a:tr h="469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trengths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TW" altLang="en-US" sz="2300" b="1" dirty="0" smtClean="0">
                          <a:solidFill>
                            <a:srgbClr val="FF0000"/>
                          </a:solidFill>
                        </a:rPr>
                        <a:t>優勢</a:t>
                      </a:r>
                      <a:endParaRPr lang="zh-TW" altLang="en-US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eaknesses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TW" altLang="en-US" sz="2300" b="1" dirty="0" smtClean="0">
                          <a:solidFill>
                            <a:srgbClr val="FF0000"/>
                          </a:solidFill>
                        </a:rPr>
                        <a:t>劣勢</a:t>
                      </a:r>
                      <a:endParaRPr lang="zh-TW" altLang="en-US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9162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無須開設實體店鋪，可省下龐大租金費用。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購物不受時間區域所限制。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採預購方式，接到訂單才開始製作，能大量降低庫存量。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運送途中商品完好性難以確保。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因為過程全程手作，製作時間較難掌握。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網路退換貨高，風險也高。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6001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pportunities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TW" altLang="en-US" sz="2300" b="1" dirty="0" smtClean="0">
                          <a:solidFill>
                            <a:srgbClr val="FF0000"/>
                          </a:solidFill>
                        </a:rPr>
                        <a:t>機會</a:t>
                      </a:r>
                      <a:endParaRPr lang="zh-TW" altLang="en-US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hreats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TW" altLang="en-US" sz="2300" b="1" dirty="0" smtClean="0">
                          <a:solidFill>
                            <a:srgbClr val="FF0000"/>
                          </a:solidFill>
                        </a:rPr>
                        <a:t>威脅</a:t>
                      </a:r>
                      <a:endParaRPr lang="zh-TW" altLang="en-US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59600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網路商店進入門檻低。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消費族群多為年輕人，消費能力較強。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3C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產品使用越來越廣泛，促使網路購物盛行。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通路不多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價格易受其他競爭者影響而有所浮動。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同行競爭激烈。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083" y="182879"/>
            <a:ext cx="8596668" cy="847899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五力分析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002493" y="3295996"/>
            <a:ext cx="1832400" cy="1088966"/>
          </a:xfrm>
          <a:prstGeom prst="roundRect">
            <a:avLst/>
          </a:prstGeom>
          <a:solidFill>
            <a:srgbClr val="09B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948502" y="1497673"/>
            <a:ext cx="1832400" cy="1090800"/>
          </a:xfrm>
          <a:prstGeom prst="roundRect">
            <a:avLst/>
          </a:prstGeom>
          <a:solidFill>
            <a:srgbClr val="09B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1199FF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87731" y="3307060"/>
            <a:ext cx="1831571" cy="1088966"/>
          </a:xfrm>
          <a:prstGeom prst="roundRect">
            <a:avLst/>
          </a:prstGeom>
          <a:solidFill>
            <a:srgbClr val="09B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5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453447" y="3305226"/>
            <a:ext cx="1832400" cy="1090800"/>
          </a:xfrm>
          <a:prstGeom prst="roundRect">
            <a:avLst/>
          </a:prstGeom>
          <a:solidFill>
            <a:srgbClr val="09B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947930" y="4998718"/>
            <a:ext cx="1832400" cy="1090800"/>
          </a:xfrm>
          <a:prstGeom prst="roundRect">
            <a:avLst/>
          </a:prstGeom>
          <a:solidFill>
            <a:srgbClr val="09B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14" name="向上箭號 13"/>
          <p:cNvSpPr/>
          <p:nvPr/>
        </p:nvSpPr>
        <p:spPr>
          <a:xfrm>
            <a:off x="4677665" y="2644223"/>
            <a:ext cx="374073" cy="349134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949550" y="3676943"/>
            <a:ext cx="374400" cy="3492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左箭號 15"/>
          <p:cNvSpPr/>
          <p:nvPr/>
        </p:nvSpPr>
        <p:spPr>
          <a:xfrm>
            <a:off x="3517579" y="3676943"/>
            <a:ext cx="374400" cy="349200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4676930" y="4527564"/>
            <a:ext cx="374400" cy="349200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002493" y="3562694"/>
            <a:ext cx="183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現有競爭者</a:t>
            </a:r>
            <a:endParaRPr lang="zh-TW" altLang="en-US" sz="2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47928" y="1780292"/>
            <a:ext cx="183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潛在競爭者</a:t>
            </a:r>
            <a:endParaRPr lang="zh-TW" altLang="en-US" sz="2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86902" y="3409592"/>
            <a:ext cx="183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供應商</a:t>
            </a:r>
            <a:endParaRPr lang="en-US" altLang="zh-TW" sz="25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議價能力</a:t>
            </a:r>
            <a:endParaRPr lang="zh-TW" altLang="en-US" sz="2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947928" y="5305591"/>
            <a:ext cx="1832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替代者威脅</a:t>
            </a:r>
            <a:endParaRPr lang="zh-TW" altLang="en-US" sz="2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453447" y="3409592"/>
            <a:ext cx="183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消費者</a:t>
            </a:r>
            <a:endParaRPr lang="en-US" altLang="zh-TW" sz="25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5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議價能力</a:t>
            </a:r>
            <a:endParaRPr lang="zh-TW" altLang="en-US" sz="2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流程圖: 接點 23"/>
          <p:cNvSpPr/>
          <p:nvPr/>
        </p:nvSpPr>
        <p:spPr>
          <a:xfrm>
            <a:off x="4593965" y="1190087"/>
            <a:ext cx="540327" cy="540327"/>
          </a:xfrm>
          <a:prstGeom prst="flowChartConnector">
            <a:avLst/>
          </a:prstGeom>
          <a:solidFill>
            <a:srgbClr val="9C5BCD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</a:t>
            </a:r>
            <a:endParaRPr lang="zh-TW" altLang="en-US" sz="3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流程圖: 接點 24"/>
          <p:cNvSpPr/>
          <p:nvPr/>
        </p:nvSpPr>
        <p:spPr>
          <a:xfrm>
            <a:off x="1316738" y="3531057"/>
            <a:ext cx="540327" cy="540327"/>
          </a:xfrm>
          <a:prstGeom prst="flowChartConnector">
            <a:avLst/>
          </a:prstGeom>
          <a:solidFill>
            <a:srgbClr val="9C5BCD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</a:t>
            </a:r>
          </a:p>
        </p:txBody>
      </p:sp>
      <p:sp>
        <p:nvSpPr>
          <p:cNvPr id="26" name="流程圖: 接點 25"/>
          <p:cNvSpPr/>
          <p:nvPr/>
        </p:nvSpPr>
        <p:spPr>
          <a:xfrm>
            <a:off x="4593966" y="5913132"/>
            <a:ext cx="540327" cy="540327"/>
          </a:xfrm>
          <a:prstGeom prst="flowChartConnector">
            <a:avLst/>
          </a:prstGeom>
          <a:solidFill>
            <a:srgbClr val="9C5BCD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</a:t>
            </a:r>
            <a:endParaRPr lang="zh-TW" altLang="en-US" sz="3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流程圖: 接點 26"/>
          <p:cNvSpPr/>
          <p:nvPr/>
        </p:nvSpPr>
        <p:spPr>
          <a:xfrm>
            <a:off x="8003211" y="3387826"/>
            <a:ext cx="1016098" cy="883539"/>
          </a:xfrm>
          <a:prstGeom prst="flowChartConnector">
            <a:avLst/>
          </a:prstGeom>
          <a:solidFill>
            <a:srgbClr val="9C5BCD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最高</a:t>
            </a:r>
            <a:endParaRPr lang="zh-TW" altLang="en-US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4594539" y="3047695"/>
            <a:ext cx="540327" cy="540327"/>
          </a:xfrm>
          <a:prstGeom prst="flowChartConnector">
            <a:avLst/>
          </a:prstGeom>
          <a:solidFill>
            <a:srgbClr val="9C5BCD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120812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913" y="172994"/>
            <a:ext cx="8596668" cy="881449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en-US" sz="5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71353" y="1331785"/>
            <a:ext cx="7165571" cy="4632410"/>
          </a:xfrm>
        </p:spPr>
        <p:txBody>
          <a:bodyPr anchor="t">
            <a:normAutofit fontScale="92500"/>
          </a:bodyPr>
          <a:lstStyle/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隨著時代越來越進步，智慧型手機已經遍佈全世界，因而帶起了網路購物的風潮，對於繁忙的上班族來說，只要動手指頭便能購物，是很輕鬆且便利的事情，能省去親自到店鋪的時間，且</a:t>
            </a:r>
            <a:r>
              <a:rPr lang="en-US" altLang="zh-TW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小時都能下訂單，如若收到商品時有不滿意之處，也能無條件退換貨，因為政府制定消保法保障消費者的權益，讓消費者享有七天鑑賞期（猶豫期）。</a:t>
            </a:r>
            <a:endParaRPr lang="en-US" altLang="zh-TW" sz="25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創業資金少的我們認為藉由網路來銷售飾品才是最佳選擇，沒有之一，除了最簡易操作的奇摩拍賣或露天拍賣網站之外，也能自行設立網路商店以及</a:t>
            </a:r>
            <a:r>
              <a:rPr lang="en-US" altLang="zh-TW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，能讓買家擁有多種選擇，也能更深入瞭解我們所創立的自有品牌。</a:t>
            </a:r>
            <a:endParaRPr lang="zh-TW" altLang="en-US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00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325" y="55787"/>
            <a:ext cx="8596668" cy="8618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行銷方式流程圖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072188" y="3071813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2662495" y="1075481"/>
            <a:ext cx="3730066" cy="897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手工製作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662495" y="2480941"/>
            <a:ext cx="3782198" cy="1129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自行架設網路商店或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網路平台（奇摩拍賣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露天拍賣）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699309" y="4000500"/>
            <a:ext cx="3730066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個人部落格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714626" y="5572884"/>
            <a:ext cx="3730067" cy="10708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消費者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5875" y="3571875"/>
            <a:ext cx="1000125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購買</a:t>
            </a:r>
          </a:p>
        </p:txBody>
      </p:sp>
      <p:sp>
        <p:nvSpPr>
          <p:cNvPr id="11" name="矩形 10"/>
          <p:cNvSpPr/>
          <p:nvPr/>
        </p:nvSpPr>
        <p:spPr>
          <a:xfrm>
            <a:off x="7000875" y="2567591"/>
            <a:ext cx="1000125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回饋金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7000875" y="4006501"/>
            <a:ext cx="2085460" cy="1071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部落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</a:t>
            </a:r>
          </a:p>
          <a:p>
            <a:pPr algn="ctr"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經營個人部落格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4348934" y="2008582"/>
            <a:ext cx="357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上箭號 13"/>
          <p:cNvSpPr/>
          <p:nvPr/>
        </p:nvSpPr>
        <p:spPr>
          <a:xfrm>
            <a:off x="4393897" y="5237470"/>
            <a:ext cx="320340" cy="29579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左箭號 14"/>
          <p:cNvSpPr/>
          <p:nvPr/>
        </p:nvSpPr>
        <p:spPr>
          <a:xfrm>
            <a:off x="6536531" y="4393405"/>
            <a:ext cx="357188" cy="357188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6" name="圖案 22"/>
          <p:cNvCxnSpPr/>
          <p:nvPr/>
        </p:nvCxnSpPr>
        <p:spPr>
          <a:xfrm>
            <a:off x="8001000" y="3143250"/>
            <a:ext cx="214313" cy="8572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圖案 30"/>
          <p:cNvCxnSpPr/>
          <p:nvPr/>
        </p:nvCxnSpPr>
        <p:spPr>
          <a:xfrm rot="16200000" flipH="1">
            <a:off x="1500188" y="4857750"/>
            <a:ext cx="1500188" cy="9286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10" idx="0"/>
          </p:cNvCxnSpPr>
          <p:nvPr/>
        </p:nvCxnSpPr>
        <p:spPr>
          <a:xfrm rot="5400000" flipH="1" flipV="1">
            <a:off x="1957618" y="2866999"/>
            <a:ext cx="533196" cy="8765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7000875" y="5572884"/>
            <a:ext cx="2085460" cy="10708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關鍵字廣告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向右箭號 24"/>
          <p:cNvSpPr/>
          <p:nvPr/>
        </p:nvSpPr>
        <p:spPr>
          <a:xfrm>
            <a:off x="6536531" y="5923006"/>
            <a:ext cx="392907" cy="3252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5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735</TotalTime>
  <Words>948</Words>
  <Application>Microsoft Office PowerPoint</Application>
  <PresentationFormat>自訂</PresentationFormat>
  <Paragraphs>110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Arial</vt:lpstr>
      <vt:lpstr>新細明體</vt:lpstr>
      <vt:lpstr>Wingdings 3</vt:lpstr>
      <vt:lpstr>Trebuchet MS</vt:lpstr>
      <vt:lpstr>Wingdings</vt:lpstr>
      <vt:lpstr>標楷體</vt:lpstr>
      <vt:lpstr>微軟正黑體</vt:lpstr>
      <vt:lpstr>多面向</vt:lpstr>
      <vt:lpstr>「飾」不可擋 —專攻飾品配件市場</vt:lpstr>
      <vt:lpstr>創業動機</vt:lpstr>
      <vt:lpstr>創業方法</vt:lpstr>
      <vt:lpstr>4P分析</vt:lpstr>
      <vt:lpstr>成本分析</vt:lpstr>
      <vt:lpstr>SWOT分析</vt:lpstr>
      <vt:lpstr>五力分析</vt:lpstr>
      <vt:lpstr>行銷方式</vt:lpstr>
      <vt:lpstr>行銷方式流程圖</vt:lpstr>
      <vt:lpstr>結論</vt:lpstr>
      <vt:lpstr>引註資料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飾不可擋 —飾品配件</dc:title>
  <dc:creator>Windows 使用者</dc:creator>
  <cp:lastModifiedBy>ASUS</cp:lastModifiedBy>
  <cp:revision>70</cp:revision>
  <dcterms:created xsi:type="dcterms:W3CDTF">2018-03-03T07:07:39Z</dcterms:created>
  <dcterms:modified xsi:type="dcterms:W3CDTF">2018-03-09T08:32:12Z</dcterms:modified>
</cp:coreProperties>
</file>